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92" r:id="rId4"/>
    <p:sldId id="298" r:id="rId5"/>
    <p:sldId id="294" r:id="rId6"/>
    <p:sldId id="259" r:id="rId7"/>
    <p:sldId id="297" r:id="rId8"/>
    <p:sldId id="299" r:id="rId9"/>
    <p:sldId id="258" r:id="rId10"/>
    <p:sldId id="295" r:id="rId11"/>
    <p:sldId id="304" r:id="rId12"/>
    <p:sldId id="305" r:id="rId13"/>
    <p:sldId id="306" r:id="rId14"/>
    <p:sldId id="308" r:id="rId15"/>
    <p:sldId id="307" r:id="rId16"/>
    <p:sldId id="309" r:id="rId17"/>
    <p:sldId id="310" r:id="rId18"/>
    <p:sldId id="316" r:id="rId19"/>
    <p:sldId id="317" r:id="rId20"/>
    <p:sldId id="318" r:id="rId21"/>
    <p:sldId id="311" r:id="rId22"/>
    <p:sldId id="312" r:id="rId23"/>
    <p:sldId id="313" r:id="rId24"/>
    <p:sldId id="314" r:id="rId25"/>
    <p:sldId id="315" r:id="rId26"/>
    <p:sldId id="296" r:id="rId27"/>
    <p:sldId id="300" r:id="rId28"/>
    <p:sldId id="301" r:id="rId29"/>
    <p:sldId id="303" r:id="rId30"/>
    <p:sldId id="291" r:id="rId31"/>
  </p:sldIdLst>
  <p:sldSz cx="9144000" cy="5143500" type="screen16x9"/>
  <p:notesSz cx="6858000" cy="9144000"/>
  <p:embeddedFontLst>
    <p:embeddedFont>
      <p:font typeface="Lato" panose="020F0502020204030203" pitchFamily="34" charset="0"/>
      <p:regular r:id="rId33"/>
      <p:bold r:id="rId34"/>
      <p:italic r:id="rId35"/>
      <p:boldItalic r:id="rId36"/>
    </p:embeddedFont>
    <p:embeddedFont>
      <p:font typeface="Raleway"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947C74-0311-40E2-87F1-FE7C7436EB65}" v="5" dt="2022-10-08T15:42:14.694"/>
  </p1510:revLst>
</p1510:revInfo>
</file>

<file path=ppt/tableStyles.xml><?xml version="1.0" encoding="utf-8"?>
<a:tblStyleLst xmlns:a="http://schemas.openxmlformats.org/drawingml/2006/main" def="{44A251D8-AB74-4772-9267-0778F2BA4185}">
  <a:tblStyle styleId="{44A251D8-AB74-4772-9267-0778F2BA418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033" autoAdjust="0"/>
  </p:normalViewPr>
  <p:slideViewPr>
    <p:cSldViewPr snapToGrid="0">
      <p:cViewPr varScale="1">
        <p:scale>
          <a:sx n="104" d="100"/>
          <a:sy n="104" d="100"/>
        </p:scale>
        <p:origin x="869"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3fb1ff459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3fb1ff459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latin typeface="Lato"/>
                <a:ea typeface="Lato"/>
                <a:cs typeface="Lato"/>
                <a:sym typeface="Lato"/>
              </a:rPr>
              <a:t>Implemented popularity model, content based model, collaborative filtering model and  latent  factor  based  model and combining the above to form a hybrid model.</a:t>
            </a:r>
            <a:endParaRPr>
              <a:latin typeface="Lato"/>
              <a:ea typeface="Lato"/>
              <a:cs typeface="Lato"/>
              <a:sym typeface="Lato"/>
            </a:endParaRPr>
          </a:p>
          <a:p>
            <a:pPr marL="0" lvl="0" indent="0" algn="l" rtl="0">
              <a:lnSpc>
                <a:spcPct val="150000"/>
              </a:lnSpc>
              <a:spcBef>
                <a:spcPts val="1600"/>
              </a:spcBef>
              <a:spcAft>
                <a:spcPts val="1600"/>
              </a:spcAft>
              <a:buNone/>
            </a:pPr>
            <a:r>
              <a:rPr lang="en">
                <a:latin typeface="Lato"/>
                <a:ea typeface="Lato"/>
                <a:cs typeface="Lato"/>
                <a:sym typeface="Lato"/>
              </a:rPr>
              <a:t>Hyperparameter  tuning,  testing accuracy  and  evaluation  of  recommendations  of  each  model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3fb1ff459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3fb1ff45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4d6c54ba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4d6c54ba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rgbClr val="434343"/>
              </a:buClr>
              <a:buSzPts val="1000"/>
              <a:buFont typeface="Arial"/>
              <a:buChar char="●"/>
            </a:pPr>
            <a:r>
              <a:rPr lang="en" sz="1000">
                <a:solidFill>
                  <a:srgbClr val="434343"/>
                </a:solidFill>
              </a:rPr>
              <a:t>The primary dataset used for this project is the movielens review dataset. consisting of   27,753,444 reviews  over  58,098  different  movies  by  283,228  users.</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83fb1ff459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83fb1ff459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49" y="1512364"/>
            <a:ext cx="7688100" cy="6962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Movie Recommendation System</a:t>
            </a:r>
            <a:endParaRPr sz="2400" dirty="0"/>
          </a:p>
        </p:txBody>
      </p:sp>
      <p:sp>
        <p:nvSpPr>
          <p:cNvPr id="87" name="Google Shape;87;p13"/>
          <p:cNvSpPr txBox="1">
            <a:spLocks noGrp="1"/>
          </p:cNvSpPr>
          <p:nvPr>
            <p:ph type="subTitle" idx="1"/>
          </p:nvPr>
        </p:nvSpPr>
        <p:spPr>
          <a:xfrm>
            <a:off x="726451" y="2578784"/>
            <a:ext cx="7908114" cy="20679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sz="1700" b="1" dirty="0">
              <a:solidFill>
                <a:srgbClr val="000000"/>
              </a:solidFill>
            </a:endParaRPr>
          </a:p>
          <a:p>
            <a:pPr marL="0" lvl="0" indent="0" algn="l" rtl="0">
              <a:spcBef>
                <a:spcPts val="0"/>
              </a:spcBef>
              <a:spcAft>
                <a:spcPts val="0"/>
              </a:spcAft>
              <a:buNone/>
            </a:pPr>
            <a:r>
              <a:rPr lang="en-IN" b="1" dirty="0">
                <a:solidFill>
                  <a:srgbClr val="000000"/>
                </a:solidFill>
              </a:rPr>
              <a:t>Guided by:                                                                       Prepared by:</a:t>
            </a:r>
          </a:p>
          <a:p>
            <a:pPr marL="0" lvl="0" indent="0" algn="l" rtl="0">
              <a:spcBef>
                <a:spcPts val="0"/>
              </a:spcBef>
              <a:spcAft>
                <a:spcPts val="0"/>
              </a:spcAft>
              <a:buNone/>
            </a:pPr>
            <a:r>
              <a:rPr lang="en-IN" b="1" dirty="0">
                <a:solidFill>
                  <a:srgbClr val="000000"/>
                </a:solidFill>
              </a:rPr>
              <a:t>Prof. Bhoomika Modi                                                    Vandit Vora – IU1941230182</a:t>
            </a:r>
          </a:p>
          <a:p>
            <a:pPr marL="0" indent="0"/>
            <a:r>
              <a:rPr lang="en-IN" b="1" dirty="0">
                <a:solidFill>
                  <a:srgbClr val="000000"/>
                </a:solidFill>
              </a:rPr>
              <a:t>                                                                                           Hrishikesh Suthar – IU1941230170</a:t>
            </a:r>
          </a:p>
          <a:p>
            <a:pPr marL="0" indent="0"/>
            <a:r>
              <a:rPr lang="en-IN" b="1" dirty="0">
                <a:solidFill>
                  <a:srgbClr val="000000"/>
                </a:solidFill>
              </a:rPr>
              <a:t>                                                                                           Sem – 7  </a:t>
            </a:r>
          </a:p>
          <a:p>
            <a:pPr marL="0" indent="0"/>
            <a:r>
              <a:rPr lang="en-IN" b="1" dirty="0">
                <a:solidFill>
                  <a:srgbClr val="000000"/>
                </a:solidFill>
              </a:rPr>
              <a:t>                                                                                           Computer Science &amp; Engineering </a:t>
            </a:r>
          </a:p>
          <a:p>
            <a:pPr marL="0" indent="0"/>
            <a:r>
              <a:rPr lang="en-IN" b="1" dirty="0">
                <a:solidFill>
                  <a:srgbClr val="000000"/>
                </a:solidFill>
              </a:rPr>
              <a:t>                                                                                           Indus University</a:t>
            </a:r>
          </a:p>
        </p:txBody>
      </p:sp>
      <p:pic>
        <p:nvPicPr>
          <p:cNvPr id="3" name="Picture 2">
            <a:extLst>
              <a:ext uri="{FF2B5EF4-FFF2-40B4-BE49-F238E27FC236}">
                <a16:creationId xmlns:a16="http://schemas.microsoft.com/office/drawing/2014/main" id="{90E46D73-A961-53D8-31D5-07768C53FD36}"/>
              </a:ext>
            </a:extLst>
          </p:cNvPr>
          <p:cNvPicPr>
            <a:picLocks noChangeAspect="1"/>
          </p:cNvPicPr>
          <p:nvPr/>
        </p:nvPicPr>
        <p:blipFill>
          <a:blip r:embed="rId3"/>
          <a:stretch>
            <a:fillRect/>
          </a:stretch>
        </p:blipFill>
        <p:spPr>
          <a:xfrm>
            <a:off x="3188850" y="230607"/>
            <a:ext cx="2766300" cy="8916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F0E4-B1BD-B561-A8D3-983063654389}"/>
              </a:ext>
            </a:extLst>
          </p:cNvPr>
          <p:cNvSpPr>
            <a:spLocks noGrp="1"/>
          </p:cNvSpPr>
          <p:nvPr>
            <p:ph type="title"/>
          </p:nvPr>
        </p:nvSpPr>
        <p:spPr/>
        <p:txBody>
          <a:bodyPr/>
          <a:lstStyle/>
          <a:p>
            <a:r>
              <a:rPr lang="en-IN" dirty="0"/>
              <a:t>Technology Used </a:t>
            </a:r>
          </a:p>
        </p:txBody>
      </p:sp>
      <p:sp>
        <p:nvSpPr>
          <p:cNvPr id="3" name="Text Placeholder 2">
            <a:extLst>
              <a:ext uri="{FF2B5EF4-FFF2-40B4-BE49-F238E27FC236}">
                <a16:creationId xmlns:a16="http://schemas.microsoft.com/office/drawing/2014/main" id="{2668F769-3DAB-B462-A706-E1420EA64E3C}"/>
              </a:ext>
            </a:extLst>
          </p:cNvPr>
          <p:cNvSpPr>
            <a:spLocks noGrp="1"/>
          </p:cNvSpPr>
          <p:nvPr>
            <p:ph type="body" idx="1"/>
          </p:nvPr>
        </p:nvSpPr>
        <p:spPr>
          <a:xfrm>
            <a:off x="674230" y="1853850"/>
            <a:ext cx="7688700" cy="2475885"/>
          </a:xfrm>
        </p:spPr>
        <p:txBody>
          <a:bodyPr/>
          <a:lstStyle/>
          <a:p>
            <a:pPr marL="324000" indent="-285750" algn="just">
              <a:lnSpc>
                <a:spcPct val="100000"/>
              </a:lnSpc>
              <a:spcBef>
                <a:spcPts val="1600"/>
              </a:spcBef>
              <a:buClr>
                <a:srgbClr val="000000"/>
              </a:buClr>
              <a:buSzPts val="1800"/>
            </a:pPr>
            <a:r>
              <a:rPr lang="en" sz="1400" dirty="0">
                <a:latin typeface="+mn-lt"/>
              </a:rPr>
              <a:t>Python</a:t>
            </a:r>
          </a:p>
          <a:p>
            <a:pPr marL="324000" indent="-285750" algn="just">
              <a:lnSpc>
                <a:spcPct val="100000"/>
              </a:lnSpc>
              <a:spcBef>
                <a:spcPts val="1600"/>
              </a:spcBef>
              <a:buClr>
                <a:srgbClr val="000000"/>
              </a:buClr>
              <a:buSzPts val="1800"/>
            </a:pPr>
            <a:r>
              <a:rPr lang="en" sz="1400" dirty="0">
                <a:latin typeface="+mn-lt"/>
              </a:rPr>
              <a:t>Machine Learning </a:t>
            </a:r>
          </a:p>
          <a:p>
            <a:pPr marL="324000" indent="-285750" algn="just">
              <a:lnSpc>
                <a:spcPct val="100000"/>
              </a:lnSpc>
              <a:spcBef>
                <a:spcPts val="1600"/>
              </a:spcBef>
              <a:buClr>
                <a:srgbClr val="000000"/>
              </a:buClr>
              <a:buSzPts val="1800"/>
            </a:pPr>
            <a:r>
              <a:rPr lang="en" sz="1400" dirty="0">
                <a:latin typeface="+mn-lt"/>
              </a:rPr>
              <a:t>CSS</a:t>
            </a:r>
          </a:p>
          <a:p>
            <a:pPr marL="324000" indent="-285750" algn="just">
              <a:lnSpc>
                <a:spcPct val="100000"/>
              </a:lnSpc>
              <a:spcBef>
                <a:spcPts val="1600"/>
              </a:spcBef>
              <a:buClr>
                <a:srgbClr val="000000"/>
              </a:buClr>
              <a:buSzPts val="1800"/>
            </a:pPr>
            <a:r>
              <a:rPr lang="en" sz="1400" dirty="0">
                <a:latin typeface="+mn-lt"/>
              </a:rPr>
              <a:t>HTML</a:t>
            </a:r>
          </a:p>
          <a:p>
            <a:pPr marL="324000" indent="-285750" algn="just">
              <a:lnSpc>
                <a:spcPct val="100000"/>
              </a:lnSpc>
              <a:spcBef>
                <a:spcPts val="1600"/>
              </a:spcBef>
              <a:buClr>
                <a:srgbClr val="000000"/>
              </a:buClr>
              <a:buSzPts val="1800"/>
            </a:pPr>
            <a:r>
              <a:rPr lang="en" sz="1400" dirty="0">
                <a:latin typeface="+mn-lt"/>
              </a:rPr>
              <a:t>Flask Module</a:t>
            </a:r>
          </a:p>
          <a:p>
            <a:pPr marL="400050" indent="-285750" algn="just">
              <a:lnSpc>
                <a:spcPct val="100000"/>
              </a:lnSpc>
              <a:spcBef>
                <a:spcPts val="1600"/>
              </a:spcBef>
              <a:buClr>
                <a:srgbClr val="000000"/>
              </a:buClr>
              <a:buSzPts val="1800"/>
            </a:pPr>
            <a:endParaRPr lang="en" sz="1400" dirty="0">
              <a:latin typeface="+mn-lt"/>
            </a:endParaRPr>
          </a:p>
        </p:txBody>
      </p:sp>
    </p:spTree>
    <p:extLst>
      <p:ext uri="{BB962C8B-B14F-4D97-AF65-F5344CB8AC3E}">
        <p14:creationId xmlns:p14="http://schemas.microsoft.com/office/powerpoint/2010/main" val="2286938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970E-C09D-CB82-0067-0983732D18D6}"/>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4E166AAB-6833-7916-84AA-5F105D48914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C5F83D1F-6F80-431B-05A6-099723B8450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80305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EE00-64F6-9D74-46A9-1F64969FA37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2B1A4B4-15B3-C19D-9680-676B7F689B3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9A72E4D7-9CC9-8C87-BE95-CC261AA0A8C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18094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7EDA-5D9F-811C-728B-3FFA1FFCA14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DC7E512-CFC8-99F5-AA0A-5D30AA24631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3A960FC-554D-95F5-11C8-91322D74BBC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8673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3941-5536-B9DF-289A-BAD662D1840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F7FCA0D-92CD-35C0-F089-AE761BF2B65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85A9D87-073A-F18A-51F3-2BDCA7DEA335}"/>
              </a:ext>
            </a:extLst>
          </p:cNvPr>
          <p:cNvPicPr>
            <a:picLocks noChangeAspect="1"/>
          </p:cNvPicPr>
          <p:nvPr/>
        </p:nvPicPr>
        <p:blipFill>
          <a:blip r:embed="rId2"/>
          <a:stretch>
            <a:fillRect/>
          </a:stretch>
        </p:blipFill>
        <p:spPr>
          <a:xfrm>
            <a:off x="0" y="-14748"/>
            <a:ext cx="9144000" cy="5143500"/>
          </a:xfrm>
          <a:prstGeom prst="rect">
            <a:avLst/>
          </a:prstGeom>
        </p:spPr>
      </p:pic>
    </p:spTree>
    <p:extLst>
      <p:ext uri="{BB962C8B-B14F-4D97-AF65-F5344CB8AC3E}">
        <p14:creationId xmlns:p14="http://schemas.microsoft.com/office/powerpoint/2010/main" val="2084752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1042-C650-5C32-075C-25DBEC219C5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9D34C67-B8F2-5A2D-ECCD-78A27871D78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19BD0F4-8750-6473-6FB5-3677CBF880C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741657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916A-547B-3C39-AE36-68BD7622704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75EE594-8DA0-9E59-34AE-51708468A99D}"/>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04FB0C0-1176-090C-3D1F-E038E094D1F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7509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10C5-6D94-756C-413B-2EC2E91FF00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FB11933-6DA3-E78A-3253-B46CAA77314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9FCBEB7-4B4B-6BF8-DDF0-8608F5FA44FB}"/>
              </a:ext>
            </a:extLst>
          </p:cNvPr>
          <p:cNvPicPr>
            <a:picLocks noChangeAspect="1"/>
          </p:cNvPicPr>
          <p:nvPr/>
        </p:nvPicPr>
        <p:blipFill>
          <a:blip r:embed="rId2"/>
          <a:stretch>
            <a:fillRect/>
          </a:stretch>
        </p:blipFill>
        <p:spPr>
          <a:xfrm>
            <a:off x="0" y="7374"/>
            <a:ext cx="9144000" cy="5143500"/>
          </a:xfrm>
          <a:prstGeom prst="rect">
            <a:avLst/>
          </a:prstGeom>
        </p:spPr>
      </p:pic>
    </p:spTree>
    <p:extLst>
      <p:ext uri="{BB962C8B-B14F-4D97-AF65-F5344CB8AC3E}">
        <p14:creationId xmlns:p14="http://schemas.microsoft.com/office/powerpoint/2010/main" val="3116106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AE98-F310-32AF-57D4-6FB7CB91F8F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0D0EA55-DCB3-2A1F-82DB-74BA411CE77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8FB38C3-F544-C481-C7AD-DD80A486B05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05558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E368-C7F6-A81E-8B21-2A3E3D4454D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0160A70-20CF-7B63-83B7-B80D03F300B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625AA43-32BE-DA36-C185-B0352B776F4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950271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Introducation</a:t>
            </a:r>
            <a:endParaRPr dirty="0"/>
          </a:p>
        </p:txBody>
      </p:sp>
      <p:sp>
        <p:nvSpPr>
          <p:cNvPr id="93" name="Google Shape;93;p14"/>
          <p:cNvSpPr txBox="1">
            <a:spLocks noGrp="1"/>
          </p:cNvSpPr>
          <p:nvPr>
            <p:ph type="body" idx="1"/>
          </p:nvPr>
        </p:nvSpPr>
        <p:spPr>
          <a:xfrm>
            <a:off x="154138" y="960573"/>
            <a:ext cx="8547640" cy="3833447"/>
          </a:xfrm>
          <a:prstGeom prst="rect">
            <a:avLst/>
          </a:prstGeom>
        </p:spPr>
        <p:txBody>
          <a:bodyPr spcFirstLastPara="1" wrap="square" lIns="91425" tIns="91425" rIns="91425" bIns="91425" anchor="t" anchorCtr="0">
            <a:noAutofit/>
          </a:bodyPr>
          <a:lstStyle/>
          <a:p>
            <a:pPr marL="114300" lvl="0" indent="0" algn="just" rtl="0">
              <a:lnSpc>
                <a:spcPct val="150000"/>
              </a:lnSpc>
              <a:spcBef>
                <a:spcPts val="1600"/>
              </a:spcBef>
              <a:spcAft>
                <a:spcPts val="0"/>
              </a:spcAft>
              <a:buClr>
                <a:srgbClr val="000000"/>
              </a:buClr>
              <a:buSzPts val="1800"/>
              <a:buNone/>
            </a:pPr>
            <a:endParaRPr lang="en-IN" sz="1800" dirty="0">
              <a:solidFill>
                <a:srgbClr val="000000"/>
              </a:solidFill>
              <a:latin typeface="+mn-lt"/>
            </a:endParaRPr>
          </a:p>
          <a:p>
            <a:pPr marL="400050" indent="-285750" algn="just">
              <a:lnSpc>
                <a:spcPct val="150000"/>
              </a:lnSpc>
              <a:spcBef>
                <a:spcPts val="1600"/>
              </a:spcBef>
              <a:buClr>
                <a:srgbClr val="000000"/>
              </a:buClr>
              <a:buSzPts val="1800"/>
            </a:pPr>
            <a:r>
              <a:rPr lang="en-US" sz="1800" dirty="0">
                <a:solidFill>
                  <a:srgbClr val="000000"/>
                </a:solidFill>
                <a:latin typeface="+mn-lt"/>
              </a:rPr>
              <a:t>The basic concept behind a movie recommendation system is quite simple. In particular, there are two main elements in every recommender system: users and items. The system generates movie predictions for its users, while items are the movies themselves.</a:t>
            </a:r>
          </a:p>
          <a:p>
            <a:pPr marL="400050" indent="-285750" algn="just">
              <a:lnSpc>
                <a:spcPct val="150000"/>
              </a:lnSpc>
              <a:spcBef>
                <a:spcPts val="1600"/>
              </a:spcBef>
              <a:buClr>
                <a:srgbClr val="000000"/>
              </a:buClr>
              <a:buSzPts val="1800"/>
            </a:pPr>
            <a:r>
              <a:rPr lang="en-US" sz="1800" dirty="0">
                <a:solidFill>
                  <a:srgbClr val="000000"/>
                </a:solidFill>
                <a:latin typeface="+mn-lt"/>
              </a:rPr>
              <a:t>The primary goal of movie recommendation systems is to filter and predict only those movies that a corresponding user is most likely to want to watch.</a:t>
            </a:r>
            <a:endParaRPr lang="en-IN" sz="1800" dirty="0">
              <a:solidFill>
                <a:srgbClr val="000000"/>
              </a:solidFill>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0AF5-5E5A-3855-6EBE-A9B64F0E9BD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B8690A1-78D3-D841-7C04-755E3829D58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BA98EAE3-59C5-01B1-8EAC-36777789469D}"/>
              </a:ext>
            </a:extLst>
          </p:cNvPr>
          <p:cNvPicPr>
            <a:picLocks noChangeAspect="1"/>
          </p:cNvPicPr>
          <p:nvPr/>
        </p:nvPicPr>
        <p:blipFill>
          <a:blip r:embed="rId2"/>
          <a:stretch>
            <a:fillRect/>
          </a:stretch>
        </p:blipFill>
        <p:spPr>
          <a:xfrm>
            <a:off x="0" y="-7374"/>
            <a:ext cx="9144000" cy="5143500"/>
          </a:xfrm>
          <a:prstGeom prst="rect">
            <a:avLst/>
          </a:prstGeom>
        </p:spPr>
      </p:pic>
    </p:spTree>
    <p:extLst>
      <p:ext uri="{BB962C8B-B14F-4D97-AF65-F5344CB8AC3E}">
        <p14:creationId xmlns:p14="http://schemas.microsoft.com/office/powerpoint/2010/main" val="1659849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A3EB-F6C2-F49C-B35E-1AA1BB7406D9}"/>
              </a:ext>
            </a:extLst>
          </p:cNvPr>
          <p:cNvSpPr>
            <a:spLocks noGrp="1"/>
          </p:cNvSpPr>
          <p:nvPr>
            <p:ph type="title"/>
          </p:nvPr>
        </p:nvSpPr>
        <p:spPr/>
        <p:txBody>
          <a:bodyPr/>
          <a:lstStyle/>
          <a:p>
            <a:r>
              <a:rPr lang="en-IN" dirty="0"/>
              <a:t>HTML &amp; CSS Code :-</a:t>
            </a:r>
          </a:p>
        </p:txBody>
      </p:sp>
      <p:sp>
        <p:nvSpPr>
          <p:cNvPr id="3" name="Text Placeholder 2">
            <a:extLst>
              <a:ext uri="{FF2B5EF4-FFF2-40B4-BE49-F238E27FC236}">
                <a16:creationId xmlns:a16="http://schemas.microsoft.com/office/drawing/2014/main" id="{71715040-F7BD-3506-C158-0205EA93121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3F89F23-CBEB-4EA9-C1F6-063223C82158}"/>
              </a:ext>
            </a:extLst>
          </p:cNvPr>
          <p:cNvPicPr>
            <a:picLocks noChangeAspect="1"/>
          </p:cNvPicPr>
          <p:nvPr/>
        </p:nvPicPr>
        <p:blipFill>
          <a:blip r:embed="rId2"/>
          <a:stretch>
            <a:fillRect/>
          </a:stretch>
        </p:blipFill>
        <p:spPr>
          <a:xfrm>
            <a:off x="0" y="1853850"/>
            <a:ext cx="9144000" cy="3218835"/>
          </a:xfrm>
          <a:prstGeom prst="rect">
            <a:avLst/>
          </a:prstGeom>
        </p:spPr>
      </p:pic>
    </p:spTree>
    <p:extLst>
      <p:ext uri="{BB962C8B-B14F-4D97-AF65-F5344CB8AC3E}">
        <p14:creationId xmlns:p14="http://schemas.microsoft.com/office/powerpoint/2010/main" val="662252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7123-9004-FB17-CF73-97E7B4D8FBC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BCDBC0A-F4F3-5D94-D903-64A2B6BCD5E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93EA5A8-5D64-1FEC-7114-50AE2A9653BC}"/>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909514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A210-7333-B258-0D9C-87B3E90C572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20195DC-5A4B-1FBF-E40D-02B2F7CA050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D9A8FAC-4B6A-4F0C-1853-6688C288C58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525097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5CCE9-6116-6EF1-9B70-B5A781F1F19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2F0E7FA-6AF9-C3D5-41B2-D63D12E8FC76}"/>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EB98708-A8EF-7C75-EF08-10FE17D7834E}"/>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168457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6FBC6-769A-D00D-FF5C-090E0849AEC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609E5E2-D8EE-A03E-25C5-22E33AF9114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E39773A-ED9B-FD0E-C286-DD1BA11825D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02728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62AF-3536-6DE7-F7CF-787A0B9610ED}"/>
              </a:ext>
            </a:extLst>
          </p:cNvPr>
          <p:cNvSpPr>
            <a:spLocks noGrp="1"/>
          </p:cNvSpPr>
          <p:nvPr>
            <p:ph type="title"/>
          </p:nvPr>
        </p:nvSpPr>
        <p:spPr/>
        <p:txBody>
          <a:bodyPr/>
          <a:lstStyle/>
          <a:p>
            <a:r>
              <a:rPr lang="en-IN" dirty="0"/>
              <a:t>Outcomes:-</a:t>
            </a:r>
          </a:p>
        </p:txBody>
      </p:sp>
      <p:sp>
        <p:nvSpPr>
          <p:cNvPr id="3" name="Text Placeholder 2">
            <a:extLst>
              <a:ext uri="{FF2B5EF4-FFF2-40B4-BE49-F238E27FC236}">
                <a16:creationId xmlns:a16="http://schemas.microsoft.com/office/drawing/2014/main" id="{E8913665-A841-5808-0D4D-50830452E2E6}"/>
              </a:ext>
            </a:extLst>
          </p:cNvPr>
          <p:cNvSpPr>
            <a:spLocks noGrp="1"/>
          </p:cNvSpPr>
          <p:nvPr>
            <p:ph type="body" idx="1"/>
          </p:nvPr>
        </p:nvSpPr>
        <p:spPr/>
        <p:txBody>
          <a:bodyPr/>
          <a:lstStyle/>
          <a:p>
            <a:endParaRPr lang="en-IN" dirty="0"/>
          </a:p>
        </p:txBody>
      </p:sp>
      <p:pic>
        <p:nvPicPr>
          <p:cNvPr id="9" name="Picture 8">
            <a:extLst>
              <a:ext uri="{FF2B5EF4-FFF2-40B4-BE49-F238E27FC236}">
                <a16:creationId xmlns:a16="http://schemas.microsoft.com/office/drawing/2014/main" id="{DA6A06D0-ECFD-1FD9-E2CB-0E931C943472}"/>
              </a:ext>
            </a:extLst>
          </p:cNvPr>
          <p:cNvPicPr>
            <a:picLocks noChangeAspect="1"/>
          </p:cNvPicPr>
          <p:nvPr/>
        </p:nvPicPr>
        <p:blipFill>
          <a:blip r:embed="rId2"/>
          <a:stretch>
            <a:fillRect/>
          </a:stretch>
        </p:blipFill>
        <p:spPr>
          <a:xfrm>
            <a:off x="0" y="1997869"/>
            <a:ext cx="9144000" cy="3017044"/>
          </a:xfrm>
          <a:prstGeom prst="rect">
            <a:avLst/>
          </a:prstGeom>
        </p:spPr>
      </p:pic>
    </p:spTree>
    <p:extLst>
      <p:ext uri="{BB962C8B-B14F-4D97-AF65-F5344CB8AC3E}">
        <p14:creationId xmlns:p14="http://schemas.microsoft.com/office/powerpoint/2010/main" val="3955967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BBA3-8EB1-3009-EA83-F2170E6EC96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8E316DF-17DF-9193-1A39-573787341C4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7CA8554F-AD1B-02E1-5F2D-D1F9A4F35CD4}"/>
              </a:ext>
            </a:extLst>
          </p:cNvPr>
          <p:cNvPicPr>
            <a:picLocks noChangeAspect="1"/>
          </p:cNvPicPr>
          <p:nvPr/>
        </p:nvPicPr>
        <p:blipFill>
          <a:blip r:embed="rId2"/>
          <a:stretch>
            <a:fillRect/>
          </a:stretch>
        </p:blipFill>
        <p:spPr>
          <a:xfrm>
            <a:off x="0" y="895350"/>
            <a:ext cx="9144000" cy="4248150"/>
          </a:xfrm>
          <a:prstGeom prst="rect">
            <a:avLst/>
          </a:prstGeom>
        </p:spPr>
      </p:pic>
    </p:spTree>
    <p:extLst>
      <p:ext uri="{BB962C8B-B14F-4D97-AF65-F5344CB8AC3E}">
        <p14:creationId xmlns:p14="http://schemas.microsoft.com/office/powerpoint/2010/main" val="3739913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E8A8-18D9-A42C-4840-8F5E09FFA54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2ABD847-74CD-68CA-1D49-97FFBC2879E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76E875D1-30AC-F8CB-8F56-34F50F4F770A}"/>
              </a:ext>
            </a:extLst>
          </p:cNvPr>
          <p:cNvPicPr>
            <a:picLocks noChangeAspect="1"/>
          </p:cNvPicPr>
          <p:nvPr/>
        </p:nvPicPr>
        <p:blipFill>
          <a:blip r:embed="rId2"/>
          <a:stretch>
            <a:fillRect/>
          </a:stretch>
        </p:blipFill>
        <p:spPr>
          <a:xfrm>
            <a:off x="0" y="447675"/>
            <a:ext cx="9144000" cy="4248150"/>
          </a:xfrm>
          <a:prstGeom prst="rect">
            <a:avLst/>
          </a:prstGeom>
        </p:spPr>
      </p:pic>
    </p:spTree>
    <p:extLst>
      <p:ext uri="{BB962C8B-B14F-4D97-AF65-F5344CB8AC3E}">
        <p14:creationId xmlns:p14="http://schemas.microsoft.com/office/powerpoint/2010/main" val="1422828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22E9-F189-9509-F051-36EE822AC900}"/>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F173BDB5-12CD-2B1C-F5BE-FBEBF6DC59EB}"/>
              </a:ext>
            </a:extLst>
          </p:cNvPr>
          <p:cNvSpPr>
            <a:spLocks noGrp="1"/>
          </p:cNvSpPr>
          <p:nvPr>
            <p:ph type="body" idx="1"/>
          </p:nvPr>
        </p:nvSpPr>
        <p:spPr/>
        <p:txBody>
          <a:bodyPr/>
          <a:lstStyle/>
          <a:p>
            <a:pPr algn="just"/>
            <a:r>
              <a:rPr lang="en-US" b="0" i="0" dirty="0">
                <a:solidFill>
                  <a:schemeClr val="bg2"/>
                </a:solidFill>
                <a:effectLst/>
                <a:latin typeface="arial" panose="020B0604020202020204" pitchFamily="34" charset="0"/>
              </a:rPr>
              <a:t>For the Movie Recommendation System, Machine Learning algorithm has been used to recommend the best movies that are related to the movie entered by the user based on different factors such as the genre of the movie, overview, the casts , etc.</a:t>
            </a:r>
            <a:endParaRPr lang="en-IN" dirty="0">
              <a:solidFill>
                <a:schemeClr val="bg2"/>
              </a:solidFill>
            </a:endParaRPr>
          </a:p>
        </p:txBody>
      </p:sp>
    </p:spTree>
    <p:extLst>
      <p:ext uri="{BB962C8B-B14F-4D97-AF65-F5344CB8AC3E}">
        <p14:creationId xmlns:p14="http://schemas.microsoft.com/office/powerpoint/2010/main" val="31059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584B-6A7D-B4EA-C2EF-6F243CCEBBD4}"/>
              </a:ext>
            </a:extLst>
          </p:cNvPr>
          <p:cNvSpPr>
            <a:spLocks noGrp="1"/>
          </p:cNvSpPr>
          <p:nvPr>
            <p:ph type="title"/>
          </p:nvPr>
        </p:nvSpPr>
        <p:spPr/>
        <p:txBody>
          <a:bodyPr/>
          <a:lstStyle/>
          <a:p>
            <a:r>
              <a:rPr lang="en-IN" dirty="0">
                <a:latin typeface="+mn-lt"/>
              </a:rPr>
              <a:t>Contd..</a:t>
            </a:r>
          </a:p>
        </p:txBody>
      </p:sp>
      <p:sp>
        <p:nvSpPr>
          <p:cNvPr id="3" name="Text Placeholder 2">
            <a:extLst>
              <a:ext uri="{FF2B5EF4-FFF2-40B4-BE49-F238E27FC236}">
                <a16:creationId xmlns:a16="http://schemas.microsoft.com/office/drawing/2014/main" id="{9C57D966-AA9A-1286-3520-C506CB58DD4B}"/>
              </a:ext>
            </a:extLst>
          </p:cNvPr>
          <p:cNvSpPr>
            <a:spLocks noGrp="1"/>
          </p:cNvSpPr>
          <p:nvPr>
            <p:ph type="body" idx="1"/>
          </p:nvPr>
        </p:nvSpPr>
        <p:spPr>
          <a:xfrm>
            <a:off x="253219" y="1853849"/>
            <a:ext cx="8546123" cy="2964335"/>
          </a:xfrm>
        </p:spPr>
        <p:txBody>
          <a:bodyPr/>
          <a:lstStyle/>
          <a:p>
            <a:pPr algn="just"/>
            <a:r>
              <a:rPr lang="en-US" sz="1800" dirty="0">
                <a:solidFill>
                  <a:srgbClr val="000000"/>
                </a:solidFill>
                <a:latin typeface="+mn-lt"/>
              </a:rPr>
              <a:t>A recommendation system is a system that provides suggestions to users for certain resources like books, movies, songs, etc., based on some data set. Movie recommendation systems usually predict what movies a user will like based on the attributes present in previously liked movies. </a:t>
            </a:r>
          </a:p>
          <a:p>
            <a:pPr algn="just"/>
            <a:endParaRPr lang="en-US" sz="1800" dirty="0">
              <a:solidFill>
                <a:srgbClr val="000000"/>
              </a:solidFill>
              <a:latin typeface="+mn-lt"/>
            </a:endParaRPr>
          </a:p>
          <a:p>
            <a:pPr algn="just"/>
            <a:r>
              <a:rPr lang="en-US" sz="1800" dirty="0">
                <a:solidFill>
                  <a:srgbClr val="000000"/>
                </a:solidFill>
                <a:latin typeface="+mn-lt"/>
              </a:rPr>
              <a:t>Such recommendation systems are beneficial for organizations that collect data from large amounts of customers, and wish to effectively provide the best suggestions possible.</a:t>
            </a:r>
            <a:endParaRPr lang="en-IN" sz="1800" dirty="0">
              <a:latin typeface="+mn-lt"/>
            </a:endParaRPr>
          </a:p>
        </p:txBody>
      </p:sp>
    </p:spTree>
    <p:extLst>
      <p:ext uri="{BB962C8B-B14F-4D97-AF65-F5344CB8AC3E}">
        <p14:creationId xmlns:p14="http://schemas.microsoft.com/office/powerpoint/2010/main" val="3646480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8"/>
          <p:cNvSpPr txBox="1">
            <a:spLocks noGrp="1"/>
          </p:cNvSpPr>
          <p:nvPr>
            <p:ph type="title"/>
          </p:nvPr>
        </p:nvSpPr>
        <p:spPr>
          <a:xfrm>
            <a:off x="3172325" y="2002200"/>
            <a:ext cx="2038500" cy="172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a:p>
            <a:pPr marL="0" lvl="0" indent="0" algn="ctr"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6F03-4A13-7CC7-39B7-5D1470CED8BB}"/>
              </a:ext>
            </a:extLst>
          </p:cNvPr>
          <p:cNvSpPr>
            <a:spLocks noGrp="1"/>
          </p:cNvSpPr>
          <p:nvPr>
            <p:ph type="title"/>
          </p:nvPr>
        </p:nvSpPr>
        <p:spPr>
          <a:xfrm>
            <a:off x="727650" y="1311617"/>
            <a:ext cx="7688700" cy="535200"/>
          </a:xfrm>
        </p:spPr>
        <p:txBody>
          <a:bodyPr/>
          <a:lstStyle/>
          <a:p>
            <a:r>
              <a:rPr lang="en-IN" dirty="0"/>
              <a:t>Abstract </a:t>
            </a:r>
          </a:p>
        </p:txBody>
      </p:sp>
      <p:sp>
        <p:nvSpPr>
          <p:cNvPr id="3" name="Text Placeholder 2">
            <a:extLst>
              <a:ext uri="{FF2B5EF4-FFF2-40B4-BE49-F238E27FC236}">
                <a16:creationId xmlns:a16="http://schemas.microsoft.com/office/drawing/2014/main" id="{BC99901F-7173-A358-6D79-8732B2184E52}"/>
              </a:ext>
            </a:extLst>
          </p:cNvPr>
          <p:cNvSpPr>
            <a:spLocks noGrp="1"/>
          </p:cNvSpPr>
          <p:nvPr>
            <p:ph type="body" idx="1"/>
          </p:nvPr>
        </p:nvSpPr>
        <p:spPr>
          <a:xfrm>
            <a:off x="272250" y="1973366"/>
            <a:ext cx="8144100" cy="2774479"/>
          </a:xfrm>
        </p:spPr>
        <p:txBody>
          <a:bodyPr/>
          <a:lstStyle/>
          <a:p>
            <a:pPr algn="just"/>
            <a:r>
              <a:rPr lang="en-US" sz="1800" dirty="0">
                <a:solidFill>
                  <a:srgbClr val="000000"/>
                </a:solidFill>
                <a:latin typeface="+mn-lt"/>
              </a:rPr>
              <a:t>A lot of factors can be considered while designing a movie recommendation system like the genre of the movie, actors present in it or even the director of the movie. </a:t>
            </a:r>
          </a:p>
          <a:p>
            <a:pPr algn="just"/>
            <a:endParaRPr lang="en-US" sz="1800" dirty="0">
              <a:solidFill>
                <a:srgbClr val="000000"/>
              </a:solidFill>
              <a:latin typeface="+mn-lt"/>
            </a:endParaRPr>
          </a:p>
          <a:p>
            <a:pPr algn="just"/>
            <a:r>
              <a:rPr lang="en-US" sz="1800" dirty="0">
                <a:solidFill>
                  <a:srgbClr val="000000"/>
                </a:solidFill>
                <a:latin typeface="+mn-lt"/>
              </a:rPr>
              <a:t>The systems can recommend movies based on one or a combination of two or more attributes. The recommendation system has been built on the type of genres that the user might prefer to watch. </a:t>
            </a:r>
            <a:endParaRPr lang="en-IN" sz="1800" dirty="0"/>
          </a:p>
        </p:txBody>
      </p:sp>
    </p:spTree>
    <p:extLst>
      <p:ext uri="{BB962C8B-B14F-4D97-AF65-F5344CB8AC3E}">
        <p14:creationId xmlns:p14="http://schemas.microsoft.com/office/powerpoint/2010/main" val="2305683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4174D-37EB-A973-3144-1428C0E9E760}"/>
              </a:ext>
            </a:extLst>
          </p:cNvPr>
          <p:cNvSpPr>
            <a:spLocks noGrp="1"/>
          </p:cNvSpPr>
          <p:nvPr>
            <p:ph type="title"/>
          </p:nvPr>
        </p:nvSpPr>
        <p:spPr/>
        <p:txBody>
          <a:bodyPr/>
          <a:lstStyle/>
          <a:p>
            <a:r>
              <a:rPr lang="en-IN" dirty="0"/>
              <a:t>Recommendation System</a:t>
            </a:r>
          </a:p>
        </p:txBody>
      </p:sp>
      <p:sp>
        <p:nvSpPr>
          <p:cNvPr id="3" name="Text Placeholder 2">
            <a:extLst>
              <a:ext uri="{FF2B5EF4-FFF2-40B4-BE49-F238E27FC236}">
                <a16:creationId xmlns:a16="http://schemas.microsoft.com/office/drawing/2014/main" id="{AEF33A43-5F34-3A84-A0DE-CB65E063F6CE}"/>
              </a:ext>
            </a:extLst>
          </p:cNvPr>
          <p:cNvSpPr>
            <a:spLocks noGrp="1"/>
          </p:cNvSpPr>
          <p:nvPr>
            <p:ph type="body" idx="1"/>
          </p:nvPr>
        </p:nvSpPr>
        <p:spPr>
          <a:xfrm>
            <a:off x="263685" y="953204"/>
            <a:ext cx="8003153" cy="4040827"/>
          </a:xfrm>
        </p:spPr>
        <p:txBody>
          <a:bodyPr/>
          <a:lstStyle/>
          <a:p>
            <a:pPr marL="114300" lvl="0" indent="0" algn="just" rtl="0">
              <a:lnSpc>
                <a:spcPct val="150000"/>
              </a:lnSpc>
              <a:spcBef>
                <a:spcPts val="1600"/>
              </a:spcBef>
              <a:spcAft>
                <a:spcPts val="0"/>
              </a:spcAft>
              <a:buClr>
                <a:srgbClr val="000000"/>
              </a:buClr>
              <a:buSzPts val="1800"/>
              <a:buNone/>
            </a:pPr>
            <a:endParaRPr lang="en-US" sz="1600" dirty="0">
              <a:solidFill>
                <a:srgbClr val="000000"/>
              </a:solidFill>
              <a:latin typeface="+mn-lt"/>
            </a:endParaRPr>
          </a:p>
          <a:p>
            <a:pPr marL="457200" lvl="0" indent="-342900" algn="just" rtl="0">
              <a:lnSpc>
                <a:spcPct val="150000"/>
              </a:lnSpc>
              <a:spcBef>
                <a:spcPts val="1600"/>
              </a:spcBef>
              <a:spcAft>
                <a:spcPts val="0"/>
              </a:spcAft>
              <a:buClr>
                <a:srgbClr val="000000"/>
              </a:buClr>
              <a:buSzPts val="1800"/>
              <a:buChar char="●"/>
            </a:pPr>
            <a:r>
              <a:rPr lang="en-US" sz="1600" dirty="0">
                <a:solidFill>
                  <a:srgbClr val="000000"/>
                </a:solidFill>
                <a:latin typeface="+mn-lt"/>
              </a:rPr>
              <a:t>Recommendation system produce a ranked list of items on which a user might be interested, in the context of his current choice of an item.</a:t>
            </a:r>
          </a:p>
          <a:p>
            <a:pPr marL="457200" lvl="0" indent="-342900" algn="just" rtl="0">
              <a:lnSpc>
                <a:spcPct val="150000"/>
              </a:lnSpc>
              <a:spcBef>
                <a:spcPts val="1600"/>
              </a:spcBef>
              <a:spcAft>
                <a:spcPts val="0"/>
              </a:spcAft>
              <a:buClr>
                <a:srgbClr val="000000"/>
              </a:buClr>
              <a:buSzPts val="1800"/>
              <a:buChar char="●"/>
            </a:pPr>
            <a:r>
              <a:rPr lang="en-US" sz="1600" dirty="0">
                <a:solidFill>
                  <a:srgbClr val="000000"/>
                </a:solidFill>
                <a:latin typeface="+mn-lt"/>
              </a:rPr>
              <a:t>It helps deciding in what to wear, what to buy, what to watch movies etc.</a:t>
            </a:r>
          </a:p>
          <a:p>
            <a:pPr marL="457200" lvl="0" indent="-342900" algn="just" rtl="0">
              <a:lnSpc>
                <a:spcPct val="150000"/>
              </a:lnSpc>
              <a:spcBef>
                <a:spcPts val="1600"/>
              </a:spcBef>
              <a:spcAft>
                <a:spcPts val="0"/>
              </a:spcAft>
              <a:buClr>
                <a:srgbClr val="000000"/>
              </a:buClr>
              <a:buSzPts val="1800"/>
              <a:buChar char="●"/>
            </a:pPr>
            <a:r>
              <a:rPr lang="en-US" sz="1600" dirty="0">
                <a:solidFill>
                  <a:srgbClr val="000000"/>
                </a:solidFill>
                <a:latin typeface="+mn-lt"/>
              </a:rPr>
              <a:t>Movie recommendation systems use a set of different filtration strategies and algorithms to help users find the most relevant films. The most popular categories of the ML algorithms used for movie recommendations include content-based filtering and collaborative filtering systems.</a:t>
            </a:r>
          </a:p>
        </p:txBody>
      </p:sp>
    </p:spTree>
    <p:extLst>
      <p:ext uri="{BB962C8B-B14F-4D97-AF65-F5344CB8AC3E}">
        <p14:creationId xmlns:p14="http://schemas.microsoft.com/office/powerpoint/2010/main" val="531487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583456" y="12965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mn-lt"/>
              </a:rPr>
              <a:t>  Content based filtering </a:t>
            </a:r>
            <a:endParaRPr dirty="0">
              <a:latin typeface="+mn-lt"/>
            </a:endParaRPr>
          </a:p>
        </p:txBody>
      </p:sp>
      <p:sp>
        <p:nvSpPr>
          <p:cNvPr id="106" name="Google Shape;106;p16"/>
          <p:cNvSpPr txBox="1"/>
          <p:nvPr/>
        </p:nvSpPr>
        <p:spPr>
          <a:xfrm>
            <a:off x="321879" y="1564175"/>
            <a:ext cx="8211855" cy="3118236"/>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1600"/>
              </a:spcBef>
              <a:spcAft>
                <a:spcPts val="0"/>
              </a:spcAft>
              <a:buClr>
                <a:srgbClr val="000000"/>
              </a:buClr>
              <a:buSzPts val="1800"/>
              <a:buChar char="●"/>
            </a:pPr>
            <a:r>
              <a:rPr lang="en-US" sz="1600" dirty="0">
                <a:latin typeface="+mn-lt"/>
              </a:rPr>
              <a:t>Content-based filtering approaches uses a series of discrete characteristics of an item in order to recommend additional items with similar properties.</a:t>
            </a:r>
            <a:r>
              <a:rPr lang="en" sz="1600" dirty="0">
                <a:latin typeface="+mn-lt"/>
              </a:rPr>
              <a:t> </a:t>
            </a:r>
          </a:p>
          <a:p>
            <a:pPr marL="457200" lvl="0" indent="-342900" algn="just">
              <a:lnSpc>
                <a:spcPct val="150000"/>
              </a:lnSpc>
              <a:spcBef>
                <a:spcPts val="1600"/>
              </a:spcBef>
              <a:buSzPts val="1800"/>
              <a:buChar char="●"/>
            </a:pPr>
            <a:r>
              <a:rPr lang="en-US" sz="1600" dirty="0">
                <a:latin typeface="+mn-lt"/>
              </a:rPr>
              <a:t>Content-based filtering methods are totally based on a description of the item and a profile of the user’s preferences. It recommends items based on the user’s past preferences.</a:t>
            </a:r>
            <a:endParaRPr lang="en-US" sz="1600" dirty="0">
              <a:solidFill>
                <a:srgbClr val="000000"/>
              </a:solidFill>
              <a:latin typeface="+mn-lt"/>
            </a:endParaRPr>
          </a:p>
          <a:p>
            <a:pPr marL="0" lvl="0" indent="0" algn="just" rtl="0">
              <a:spcBef>
                <a:spcPts val="0"/>
              </a:spcBef>
              <a:spcAft>
                <a:spcPts val="0"/>
              </a:spcAft>
              <a:buNone/>
            </a:pPr>
            <a:r>
              <a:rPr lang="en" sz="1800" dirty="0">
                <a:latin typeface="Lato"/>
                <a:ea typeface="Lato"/>
                <a:cs typeface="Lato"/>
                <a:sym typeface="Lato"/>
              </a:rPr>
              <a:t>                                           </a:t>
            </a:r>
          </a:p>
          <a:p>
            <a:pPr marL="0" lvl="0" indent="0" algn="just" rtl="0">
              <a:spcBef>
                <a:spcPts val="0"/>
              </a:spcBef>
              <a:spcAft>
                <a:spcPts val="0"/>
              </a:spcAft>
              <a:buNone/>
            </a:pPr>
            <a:endParaRPr sz="1800" dirty="0">
              <a:latin typeface="Lato"/>
              <a:ea typeface="Lato"/>
              <a:cs typeface="Lato"/>
              <a:sym typeface="Lato"/>
            </a:endParaRPr>
          </a:p>
        </p:txBody>
      </p:sp>
      <p:sp>
        <p:nvSpPr>
          <p:cNvPr id="108" name="Google Shape;108;p16"/>
          <p:cNvSpPr txBox="1"/>
          <p:nvPr/>
        </p:nvSpPr>
        <p:spPr>
          <a:xfrm>
            <a:off x="4572000" y="1399175"/>
            <a:ext cx="3009300" cy="43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C7AA-9E43-3D59-662C-B4C13F118414}"/>
              </a:ext>
            </a:extLst>
          </p:cNvPr>
          <p:cNvSpPr>
            <a:spLocks noGrp="1"/>
          </p:cNvSpPr>
          <p:nvPr>
            <p:ph type="title"/>
          </p:nvPr>
        </p:nvSpPr>
        <p:spPr/>
        <p:txBody>
          <a:bodyPr/>
          <a:lstStyle/>
          <a:p>
            <a:r>
              <a:rPr lang="en-IN" dirty="0">
                <a:latin typeface="+mn-lt"/>
              </a:rPr>
              <a:t>Content based filtering diagram</a:t>
            </a:r>
            <a:endParaRPr lang="en-IN" dirty="0"/>
          </a:p>
        </p:txBody>
      </p:sp>
      <p:pic>
        <p:nvPicPr>
          <p:cNvPr id="1026" name="Picture 2" descr="ML - Content Based Recommender System - GeeksforGeeks">
            <a:extLst>
              <a:ext uri="{FF2B5EF4-FFF2-40B4-BE49-F238E27FC236}">
                <a16:creationId xmlns:a16="http://schemas.microsoft.com/office/drawing/2014/main" id="{3978D81B-E401-5B60-49D9-DF2D358AC4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 r="241" b="9548"/>
          <a:stretch/>
        </p:blipFill>
        <p:spPr bwMode="auto">
          <a:xfrm>
            <a:off x="260252" y="1853850"/>
            <a:ext cx="5838092" cy="2602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ontent-Based Recommender System Using NLP | by Arif Zainurrohman |  MLearning.ai | Medium">
            <a:extLst>
              <a:ext uri="{FF2B5EF4-FFF2-40B4-BE49-F238E27FC236}">
                <a16:creationId xmlns:a16="http://schemas.microsoft.com/office/drawing/2014/main" id="{417076AF-F051-BB2A-4702-F9ACF754B0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90"/>
          <a:stretch/>
        </p:blipFill>
        <p:spPr bwMode="auto">
          <a:xfrm>
            <a:off x="6098344" y="1853850"/>
            <a:ext cx="2748267" cy="3083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445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F703F-A76E-FF71-6CB5-9A8C2E7830D2}"/>
              </a:ext>
            </a:extLst>
          </p:cNvPr>
          <p:cNvSpPr>
            <a:spLocks noGrp="1"/>
          </p:cNvSpPr>
          <p:nvPr>
            <p:ph type="title"/>
          </p:nvPr>
        </p:nvSpPr>
        <p:spPr>
          <a:xfrm>
            <a:off x="630976" y="1325684"/>
            <a:ext cx="7688700" cy="535200"/>
          </a:xfrm>
        </p:spPr>
        <p:txBody>
          <a:bodyPr/>
          <a:lstStyle/>
          <a:p>
            <a:r>
              <a:rPr lang="en-IN" dirty="0"/>
              <a:t>Purpose</a:t>
            </a:r>
          </a:p>
        </p:txBody>
      </p:sp>
      <p:sp>
        <p:nvSpPr>
          <p:cNvPr id="3" name="Text Placeholder 2">
            <a:extLst>
              <a:ext uri="{FF2B5EF4-FFF2-40B4-BE49-F238E27FC236}">
                <a16:creationId xmlns:a16="http://schemas.microsoft.com/office/drawing/2014/main" id="{29D2A3BC-E93D-6C28-BAF5-EA0640210542}"/>
              </a:ext>
            </a:extLst>
          </p:cNvPr>
          <p:cNvSpPr>
            <a:spLocks noGrp="1"/>
          </p:cNvSpPr>
          <p:nvPr>
            <p:ph type="body" idx="1"/>
          </p:nvPr>
        </p:nvSpPr>
        <p:spPr>
          <a:xfrm>
            <a:off x="237080" y="2050739"/>
            <a:ext cx="8181069" cy="2261100"/>
          </a:xfrm>
        </p:spPr>
        <p:txBody>
          <a:bodyPr/>
          <a:lstStyle/>
          <a:p>
            <a:pPr algn="just"/>
            <a:r>
              <a:rPr lang="en-US" sz="1600" b="0" i="0" dirty="0">
                <a:solidFill>
                  <a:srgbClr val="444444"/>
                </a:solidFill>
                <a:effectLst/>
                <a:latin typeface="+mn-lt"/>
              </a:rPr>
              <a:t>The purpose of a movie recommendation system basically is to search for content that would be interesting to an individual. Moreover, it involves a number of factors to create personalized lists of useful and interesting content specific to each user/individual.</a:t>
            </a:r>
          </a:p>
          <a:p>
            <a:pPr marL="146050" indent="0" algn="just">
              <a:buNone/>
            </a:pPr>
            <a:endParaRPr lang="en-IN" sz="1600" dirty="0">
              <a:latin typeface="+mn-lt"/>
            </a:endParaRPr>
          </a:p>
        </p:txBody>
      </p:sp>
    </p:spTree>
    <p:extLst>
      <p:ext uri="{BB962C8B-B14F-4D97-AF65-F5344CB8AC3E}">
        <p14:creationId xmlns:p14="http://schemas.microsoft.com/office/powerpoint/2010/main" val="3084840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613385" y="12546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a:t>
            </a:r>
            <a:endParaRPr dirty="0"/>
          </a:p>
        </p:txBody>
      </p:sp>
      <p:sp>
        <p:nvSpPr>
          <p:cNvPr id="99" name="Google Shape;99;p15"/>
          <p:cNvSpPr txBox="1">
            <a:spLocks noGrp="1"/>
          </p:cNvSpPr>
          <p:nvPr>
            <p:ph type="body" idx="1"/>
          </p:nvPr>
        </p:nvSpPr>
        <p:spPr>
          <a:xfrm>
            <a:off x="214235" y="1789825"/>
            <a:ext cx="8487000" cy="2219781"/>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 sz="1800" dirty="0">
                <a:solidFill>
                  <a:srgbClr val="000000"/>
                </a:solidFill>
              </a:rPr>
              <a:t>Movie titles dataset </a:t>
            </a:r>
            <a:endParaRPr sz="1800" dirty="0">
              <a:solidFill>
                <a:srgbClr val="000000"/>
              </a:solidFill>
            </a:endParaRPr>
          </a:p>
          <a:p>
            <a:pPr marL="914400" lvl="1" indent="-342900" algn="l" rtl="0">
              <a:lnSpc>
                <a:spcPct val="115000"/>
              </a:lnSpc>
              <a:spcBef>
                <a:spcPts val="0"/>
              </a:spcBef>
              <a:spcAft>
                <a:spcPts val="0"/>
              </a:spcAft>
              <a:buClr>
                <a:srgbClr val="000000"/>
              </a:buClr>
              <a:buSzPts val="1800"/>
              <a:buChar char="○"/>
            </a:pPr>
            <a:r>
              <a:rPr lang="en" sz="1800" dirty="0">
                <a:solidFill>
                  <a:srgbClr val="000000"/>
                </a:solidFill>
              </a:rPr>
              <a:t>Movies: 6k+ </a:t>
            </a:r>
          </a:p>
          <a:p>
            <a:pPr marL="914400" lvl="1" indent="-342900" algn="l" rtl="0">
              <a:lnSpc>
                <a:spcPct val="115000"/>
              </a:lnSpc>
              <a:spcBef>
                <a:spcPts val="0"/>
              </a:spcBef>
              <a:spcAft>
                <a:spcPts val="0"/>
              </a:spcAft>
              <a:buClr>
                <a:srgbClr val="000000"/>
              </a:buClr>
              <a:buSzPts val="1800"/>
              <a:buChar char="○"/>
            </a:pPr>
            <a:r>
              <a:rPr lang="en" sz="1800" dirty="0">
                <a:solidFill>
                  <a:srgbClr val="000000"/>
                </a:solidFill>
              </a:rPr>
              <a:t>Release year: 1970 – 2019</a:t>
            </a:r>
          </a:p>
          <a:p>
            <a:pPr marL="914400" lvl="1" indent="-342900" algn="l" rtl="0">
              <a:lnSpc>
                <a:spcPct val="115000"/>
              </a:lnSpc>
              <a:spcBef>
                <a:spcPts val="0"/>
              </a:spcBef>
              <a:spcAft>
                <a:spcPts val="0"/>
              </a:spcAft>
              <a:buClr>
                <a:srgbClr val="000000"/>
              </a:buClr>
              <a:buSzPts val="1800"/>
              <a:buChar char="○"/>
            </a:pPr>
            <a:r>
              <a:rPr lang="en" sz="1800" dirty="0">
                <a:solidFill>
                  <a:srgbClr val="000000"/>
                </a:solidFill>
              </a:rPr>
              <a:t>Categories: 10+</a:t>
            </a:r>
          </a:p>
          <a:p>
            <a:pPr marL="571500" lvl="1" indent="0" algn="l" rtl="0">
              <a:lnSpc>
                <a:spcPct val="115000"/>
              </a:lnSpc>
              <a:spcBef>
                <a:spcPts val="0"/>
              </a:spcBef>
              <a:spcAft>
                <a:spcPts val="0"/>
              </a:spcAft>
              <a:buClr>
                <a:srgbClr val="000000"/>
              </a:buClr>
              <a:buSzPts val="1800"/>
              <a:buNone/>
            </a:pPr>
            <a:endParaRPr lang="en" sz="1800" dirty="0">
              <a:solidFill>
                <a:srgbClr val="000000"/>
              </a:solidFill>
            </a:endParaRPr>
          </a:p>
          <a:p>
            <a:pPr marL="571500" lvl="1" indent="0" algn="l" rtl="0">
              <a:lnSpc>
                <a:spcPct val="115000"/>
              </a:lnSpc>
              <a:spcBef>
                <a:spcPts val="0"/>
              </a:spcBef>
              <a:spcAft>
                <a:spcPts val="0"/>
              </a:spcAft>
              <a:buClr>
                <a:srgbClr val="000000"/>
              </a:buClr>
              <a:buSzPts val="1800"/>
              <a:buNone/>
            </a:pPr>
            <a:r>
              <a:rPr lang="en-US" sz="1600" dirty="0">
                <a:solidFill>
                  <a:srgbClr val="000000"/>
                </a:solidFill>
              </a:rPr>
              <a:t>Source of Data : https://www.kaggle.com/netflix-inc/netflix-prize-data</a:t>
            </a:r>
            <a:endParaRPr lang="en" sz="1600" dirty="0">
              <a:solidFill>
                <a:srgbClr val="000000"/>
              </a:solidFill>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610</Words>
  <Application>Microsoft Office PowerPoint</Application>
  <PresentationFormat>On-screen Show (16:9)</PresentationFormat>
  <Paragraphs>53</Paragraphs>
  <Slides>30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Raleway</vt:lpstr>
      <vt:lpstr>arial</vt:lpstr>
      <vt:lpstr>Lato</vt:lpstr>
      <vt:lpstr>arial</vt:lpstr>
      <vt:lpstr>Streamline</vt:lpstr>
      <vt:lpstr>Movie Recommendation System</vt:lpstr>
      <vt:lpstr>Introducation</vt:lpstr>
      <vt:lpstr>Contd..</vt:lpstr>
      <vt:lpstr>Abstract </vt:lpstr>
      <vt:lpstr>Recommendation System</vt:lpstr>
      <vt:lpstr>  Content based filtering </vt:lpstr>
      <vt:lpstr>Content based filtering diagram</vt:lpstr>
      <vt:lpstr>Purpose</vt:lpstr>
      <vt:lpstr>DataSet</vt:lpstr>
      <vt:lpstr>Technology Used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&amp; CSS Code :-</vt:lpstr>
      <vt:lpstr>PowerPoint Presentation</vt:lpstr>
      <vt:lpstr>PowerPoint Presentation</vt:lpstr>
      <vt:lpstr>PowerPoint Presentation</vt:lpstr>
      <vt:lpstr>PowerPoint Presentation</vt:lpstr>
      <vt:lpstr>Outcomes:-</vt:lpstr>
      <vt:lpstr>PowerPoint Presentation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dc:creator>Vandit Vora</dc:creator>
  <cp:lastModifiedBy>Hrishi Suthar</cp:lastModifiedBy>
  <cp:revision>6</cp:revision>
  <dcterms:modified xsi:type="dcterms:W3CDTF">2022-10-12T04:45:46Z</dcterms:modified>
</cp:coreProperties>
</file>